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EC47F-9A9A-4778-B737-3D13C6885E1A}" type="datetimeFigureOut">
              <a:rPr lang="ru-RU" smtClean="0"/>
              <a:pPr/>
              <a:t>25.04.2025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1C465-7439-47B4-B2A7-5551BEECCF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3780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EC47F-9A9A-4778-B737-3D13C6885E1A}" type="datetimeFigureOut">
              <a:rPr lang="ru-RU" smtClean="0"/>
              <a:pPr/>
              <a:t>25.04.2025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1C465-7439-47B4-B2A7-5551BEECCF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98384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EC47F-9A9A-4778-B737-3D13C6885E1A}" type="datetimeFigureOut">
              <a:rPr lang="ru-RU" smtClean="0"/>
              <a:pPr/>
              <a:t>25.04.2025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1C465-7439-47B4-B2A7-5551BEECCF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0505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EC47F-9A9A-4778-B737-3D13C6885E1A}" type="datetimeFigureOut">
              <a:rPr lang="ru-RU" smtClean="0"/>
              <a:pPr/>
              <a:t>25.04.2025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1C465-7439-47B4-B2A7-5551BEECCF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34701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EC47F-9A9A-4778-B737-3D13C6885E1A}" type="datetimeFigureOut">
              <a:rPr lang="ru-RU" smtClean="0"/>
              <a:pPr/>
              <a:t>25.04.2025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1C465-7439-47B4-B2A7-5551BEECCF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1603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EC47F-9A9A-4778-B737-3D13C6885E1A}" type="datetimeFigureOut">
              <a:rPr lang="ru-RU" smtClean="0"/>
              <a:pPr/>
              <a:t>25.04.2025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1C465-7439-47B4-B2A7-5551BEECCF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3569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EC47F-9A9A-4778-B737-3D13C6885E1A}" type="datetimeFigureOut">
              <a:rPr lang="ru-RU" smtClean="0"/>
              <a:pPr/>
              <a:t>25.04.2025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1C465-7439-47B4-B2A7-5551BEECCF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7436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EC47F-9A9A-4778-B737-3D13C6885E1A}" type="datetimeFigureOut">
              <a:rPr lang="ru-RU" smtClean="0"/>
              <a:pPr/>
              <a:t>25.04.2025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1C465-7439-47B4-B2A7-5551BEECCF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4594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EC47F-9A9A-4778-B737-3D13C6885E1A}" type="datetimeFigureOut">
              <a:rPr lang="ru-RU" smtClean="0"/>
              <a:pPr/>
              <a:t>25.04.2025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1C465-7439-47B4-B2A7-5551BEECCF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691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EC47F-9A9A-4778-B737-3D13C6885E1A}" type="datetimeFigureOut">
              <a:rPr lang="ru-RU" smtClean="0"/>
              <a:pPr/>
              <a:t>25.04.2025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1C465-7439-47B4-B2A7-5551BEECCF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62096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EC47F-9A9A-4778-B737-3D13C6885E1A}" type="datetimeFigureOut">
              <a:rPr lang="ru-RU" smtClean="0"/>
              <a:pPr/>
              <a:t>25.04.2025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1C465-7439-47B4-B2A7-5551BEECCF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64598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BEC47F-9A9A-4778-B737-3D13C6885E1A}" type="datetimeFigureOut">
              <a:rPr lang="ru-RU" smtClean="0"/>
              <a:pPr/>
              <a:t>25.04.2025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C1C465-7439-47B4-B2A7-5551BEECCF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1763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992436" y="0"/>
            <a:ext cx="3642869" cy="208672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rgbClr val="0000FF"/>
            </a:solidFill>
            <a:prstDash val="sysDot"/>
          </a:ln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400" b="1" dirty="0">
                <a:ln w="0">
                  <a:solidFill>
                    <a:srgbClr val="0000FF"/>
                  </a:solidFill>
                </a:ln>
                <a:solidFill>
                  <a:srgbClr val="0000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3000" endA="300" endPos="35500" dir="5400000" sy="-90000" algn="bl" rotWithShape="0"/>
                </a:effectLst>
                <a:latin typeface="Times New Roman" pitchFamily="18" charset="0"/>
                <a:ea typeface="Liberation Serif" panose="02020603050405020304" pitchFamily="18" charset="0"/>
                <a:cs typeface="Times New Roman" pitchFamily="18" charset="0"/>
              </a:rPr>
              <a:t>Порядок заключения трудового договора с бывшим государственным (муниципальным) служащим</a:t>
            </a:r>
            <a:endParaRPr lang="ru-RU" sz="2400" b="1" cap="none" spc="0" dirty="0">
              <a:ln w="0">
                <a:solidFill>
                  <a:srgbClr val="0000FF"/>
                </a:solidFill>
              </a:ln>
              <a:solidFill>
                <a:srgbClr val="0000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3000" endA="300" endPos="35500" dir="5400000" sy="-90000" algn="bl" rotWithShape="0"/>
              </a:effectLst>
              <a:latin typeface="Times New Roman" pitchFamily="18" charset="0"/>
              <a:ea typeface="Liberation Serif" panose="02020603050405020304" pitchFamily="18" charset="0"/>
              <a:cs typeface="Times New Roman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640" y="1885280"/>
            <a:ext cx="4384514" cy="283815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151" y="4676177"/>
            <a:ext cx="4285246" cy="243166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0996" y="-26135"/>
            <a:ext cx="6296708" cy="487682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221036" y="2240165"/>
            <a:ext cx="404254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solidFill>
                  <a:srgbClr val="FF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При заключении договора с бывшим государственным или муниципальным служащим выясните: </a:t>
            </a:r>
          </a:p>
          <a:p>
            <a:r>
              <a:rPr lang="ru-RU" sz="1000" dirty="0">
                <a:latin typeface="Times New Roman" pitchFamily="18" charset="0"/>
                <a:ea typeface="Liberation Serif" panose="02020603050405020304" pitchFamily="18" charset="0"/>
                <a:cs typeface="Times New Roman" pitchFamily="18" charset="0"/>
              </a:rPr>
              <a:t>включена ли должность, которую замещал гражданин, в перечень должностей с коррупционными рисками (далее – перечень); </a:t>
            </a:r>
          </a:p>
          <a:p>
            <a:r>
              <a:rPr lang="ru-RU" sz="1000" dirty="0">
                <a:latin typeface="Times New Roman" pitchFamily="18" charset="0"/>
                <a:ea typeface="Liberation Serif" panose="02020603050405020304" pitchFamily="18" charset="0"/>
                <a:cs typeface="Times New Roman" pitchFamily="18" charset="0"/>
              </a:rPr>
              <a:t>прошло ли два года после увольнения с государственной (муниципальной) службы.</a:t>
            </a:r>
          </a:p>
          <a:p>
            <a:r>
              <a:rPr lang="ru-RU" sz="1000" b="1" dirty="0">
                <a:solidFill>
                  <a:srgbClr val="FF0000"/>
                </a:solidFill>
                <a:latin typeface="Times New Roman" pitchFamily="18" charset="0"/>
                <a:ea typeface="Liberation Serif" panose="02020603050405020304" pitchFamily="18" charset="0"/>
                <a:cs typeface="Times New Roman" pitchFamily="18" charset="0"/>
              </a:rPr>
              <a:t>Если должность включена в перечень и не истек двухлетний срок со дня увольнения с государственной (муниципальной) службы</a:t>
            </a:r>
            <a:r>
              <a:rPr lang="ru-RU" sz="1000" dirty="0">
                <a:latin typeface="Times New Roman" pitchFamily="18" charset="0"/>
                <a:ea typeface="Liberation Serif" panose="02020603050405020304" pitchFamily="18" charset="0"/>
                <a:cs typeface="Times New Roman" pitchFamily="18" charset="0"/>
              </a:rPr>
              <a:t>, </a:t>
            </a:r>
            <a:br>
              <a:rPr lang="ru-RU" sz="1000" dirty="0">
                <a:latin typeface="Times New Roman" pitchFamily="18" charset="0"/>
                <a:ea typeface="Liberation Serif" panose="02020603050405020304" pitchFamily="18" charset="0"/>
                <a:cs typeface="Times New Roman" pitchFamily="18" charset="0"/>
              </a:rPr>
            </a:br>
            <a:r>
              <a:rPr lang="ru-RU" sz="1000" dirty="0">
                <a:latin typeface="Times New Roman" pitchFamily="18" charset="0"/>
                <a:ea typeface="Liberation Serif" panose="02020603050405020304" pitchFamily="18" charset="0"/>
                <a:cs typeface="Times New Roman" pitchFamily="18" charset="0"/>
              </a:rPr>
              <a:t>НЕОБХОДИМО сообщить представителю нанимателя по последнему месту службы гражданина о заключении трудового договора или гражданско-правового договора (договоров) на выполнение работ (оказание услуг) (далее также – договор) если оплата труда или стоимость работ (услуг) по договору более 100 000 руб. в течение месяца.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78855" y="4837573"/>
            <a:ext cx="3874045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00" b="1" dirty="0">
                <a:solidFill>
                  <a:srgbClr val="FF0000"/>
                </a:solidFill>
                <a:latin typeface="Times New Roman" pitchFamily="18" charset="0"/>
                <a:ea typeface="Liberation Serif" panose="02020603050405020304" pitchFamily="18" charset="0"/>
                <a:cs typeface="Times New Roman" pitchFamily="18" charset="0"/>
              </a:rPr>
              <a:t>Срок для сообщения о заключении договора с бывшим государственным или муниципальным служащим:</a:t>
            </a:r>
          </a:p>
          <a:p>
            <a:pPr algn="just"/>
            <a:r>
              <a:rPr lang="ru-RU" sz="1000" dirty="0">
                <a:latin typeface="Times New Roman" pitchFamily="18" charset="0"/>
                <a:ea typeface="Liberation Serif" panose="02020603050405020304" pitchFamily="18" charset="0"/>
                <a:cs typeface="Times New Roman" pitchFamily="18" charset="0"/>
              </a:rPr>
              <a:t>Сообщение о заключении договора направляется представителю нанимателя </a:t>
            </a:r>
            <a:r>
              <a:rPr lang="ru-RU" sz="1000" b="1" dirty="0">
                <a:solidFill>
                  <a:srgbClr val="FF0000"/>
                </a:solidFill>
                <a:latin typeface="Times New Roman" pitchFamily="18" charset="0"/>
                <a:ea typeface="Liberation Serif" panose="02020603050405020304" pitchFamily="18" charset="0"/>
                <a:cs typeface="Times New Roman" pitchFamily="18" charset="0"/>
              </a:rPr>
              <a:t>в 10-дневный срок </a:t>
            </a:r>
            <a:r>
              <a:rPr lang="ru-RU" sz="1000" dirty="0">
                <a:latin typeface="Times New Roman" pitchFamily="18" charset="0"/>
                <a:ea typeface="Liberation Serif" panose="02020603050405020304" pitchFamily="18" charset="0"/>
                <a:cs typeface="Times New Roman" pitchFamily="18" charset="0"/>
              </a:rPr>
              <a:t>со дня заключения договора.</a:t>
            </a:r>
          </a:p>
          <a:p>
            <a:pPr algn="just"/>
            <a:r>
              <a:rPr lang="ru-RU" sz="1000" dirty="0">
                <a:latin typeface="Times New Roman" pitchFamily="18" charset="0"/>
                <a:ea typeface="Liberation Serif" panose="02020603050405020304" pitchFamily="18" charset="0"/>
                <a:cs typeface="Times New Roman" pitchFamily="18" charset="0"/>
              </a:rPr>
              <a:t>Срок для направления сообщения о заключении договора исчисляется в календарных днях. Течение срока начинается на следующий день за днем заключения договора или фактического допущения бывшего служащего к работе с ведома или по поручению работодателя (его уполномоченного представителя). Если последний день срока приходится на нерабочий день,</a:t>
            </a:r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dirty="0">
                <a:latin typeface="Times New Roman" pitchFamily="18" charset="0"/>
                <a:ea typeface="Liberation Serif" panose="02020603050405020304" pitchFamily="18" charset="0"/>
                <a:cs typeface="Times New Roman" pitchFamily="18" charset="0"/>
              </a:rPr>
              <a:t>днем окончания срока считается ближайший следующий за ним рабочий день (статьи 191-193 Гражданского кодекса Российской Федерации</a:t>
            </a:r>
            <a:r>
              <a:rPr lang="ru-RU" sz="10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).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465644" y="423340"/>
            <a:ext cx="581259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1000" b="1" dirty="0">
                <a:solidFill>
                  <a:srgbClr val="FF0000"/>
                </a:solidFill>
                <a:latin typeface="Times New Roman" pitchFamily="18" charset="0"/>
                <a:ea typeface="Liberation Serif" panose="02020603050405020304" pitchFamily="18" charset="0"/>
                <a:cs typeface="Times New Roman" pitchFamily="18" charset="0"/>
              </a:rPr>
              <a:t>Как оформить сообщение о заключении договора с бывшим государственным (муниципальным) служащим</a:t>
            </a:r>
          </a:p>
          <a:p>
            <a:pPr>
              <a:lnSpc>
                <a:spcPct val="90000"/>
              </a:lnSpc>
            </a:pPr>
            <a:r>
              <a:rPr lang="ru-RU" sz="1000" dirty="0">
                <a:latin typeface="Times New Roman" pitchFamily="18" charset="0"/>
                <a:ea typeface="Liberation Serif" panose="02020603050405020304" pitchFamily="18" charset="0"/>
                <a:cs typeface="Times New Roman" pitchFamily="18" charset="0"/>
              </a:rPr>
              <a:t>Сообщение оформляется на бланке организации и подписывается ее руководителем или уполномоченным лицом, подписавшим соответствующий договор. Подпись работодателя заверяется печатью организации или печатью кадровой службы (при наличии печатей).</a:t>
            </a:r>
          </a:p>
          <a:p>
            <a:pPr>
              <a:lnSpc>
                <a:spcPct val="90000"/>
              </a:lnSpc>
            </a:pPr>
            <a:r>
              <a:rPr lang="ru-RU" sz="1000" b="1" dirty="0">
                <a:solidFill>
                  <a:srgbClr val="0000FF"/>
                </a:solidFill>
                <a:latin typeface="Times New Roman" pitchFamily="18" charset="0"/>
                <a:ea typeface="Liberation Serif" panose="02020603050405020304" pitchFamily="18" charset="0"/>
                <a:cs typeface="Times New Roman" pitchFamily="18" charset="0"/>
              </a:rPr>
              <a:t>В сообщении указываются следующие сведения:</a:t>
            </a:r>
          </a:p>
          <a:p>
            <a:pPr>
              <a:lnSpc>
                <a:spcPct val="90000"/>
              </a:lnSpc>
            </a:pPr>
            <a:r>
              <a:rPr lang="ru-RU" sz="1000" dirty="0">
                <a:latin typeface="Times New Roman" pitchFamily="18" charset="0"/>
                <a:ea typeface="Liberation Serif" panose="02020603050405020304" pitchFamily="18" charset="0"/>
                <a:cs typeface="Times New Roman" pitchFamily="18" charset="0"/>
              </a:rPr>
              <a:t>•фамилия, имя, отчество (при наличии) гражданина (при изменении Ф.И.О. указываются прежние);</a:t>
            </a:r>
          </a:p>
          <a:p>
            <a:pPr>
              <a:lnSpc>
                <a:spcPct val="90000"/>
              </a:lnSpc>
            </a:pPr>
            <a:r>
              <a:rPr lang="ru-RU" sz="1000" dirty="0">
                <a:latin typeface="Times New Roman" pitchFamily="18" charset="0"/>
                <a:ea typeface="Liberation Serif" panose="02020603050405020304" pitchFamily="18" charset="0"/>
                <a:cs typeface="Times New Roman" pitchFamily="18" charset="0"/>
              </a:rPr>
              <a:t>•число, месяц, год и место рождения гражданина;</a:t>
            </a:r>
          </a:p>
          <a:p>
            <a:pPr>
              <a:lnSpc>
                <a:spcPct val="90000"/>
              </a:lnSpc>
            </a:pPr>
            <a:r>
              <a:rPr lang="ru-RU" sz="1000" dirty="0">
                <a:latin typeface="Times New Roman" pitchFamily="18" charset="0"/>
                <a:ea typeface="Liberation Serif" panose="02020603050405020304" pitchFamily="18" charset="0"/>
                <a:cs typeface="Times New Roman" pitchFamily="18" charset="0"/>
              </a:rPr>
              <a:t>•должность государственной (муниципальной) службы, которую замещал гражданин непосредственно перед увольнением с государственной (муниципальной) службы  (по сведениям, содержащимся в трудовой книжке и (или) сведениях о трудовой деятельности, предусмотренных  статьей 66.1 Трудового кодекса Российской Федерации за период прохождения государственной службы);</a:t>
            </a:r>
          </a:p>
          <a:p>
            <a:pPr>
              <a:lnSpc>
                <a:spcPct val="90000"/>
              </a:lnSpc>
            </a:pPr>
            <a:r>
              <a:rPr lang="ru-RU" sz="1000" dirty="0">
                <a:latin typeface="Times New Roman" pitchFamily="18" charset="0"/>
                <a:ea typeface="Liberation Serif" panose="02020603050405020304" pitchFamily="18" charset="0"/>
                <a:cs typeface="Times New Roman" pitchFamily="18" charset="0"/>
              </a:rPr>
              <a:t>•наименование организации (полное, а также, если имеется, сокращенное).</a:t>
            </a:r>
          </a:p>
          <a:p>
            <a:pPr>
              <a:lnSpc>
                <a:spcPct val="90000"/>
              </a:lnSpc>
            </a:pPr>
            <a:r>
              <a:rPr lang="ru-RU" sz="1000" b="1" dirty="0">
                <a:solidFill>
                  <a:srgbClr val="0000FF"/>
                </a:solidFill>
                <a:latin typeface="Times New Roman" pitchFamily="18" charset="0"/>
                <a:ea typeface="Liberation Serif" panose="02020603050405020304" pitchFamily="18" charset="0"/>
                <a:cs typeface="Times New Roman" pitchFamily="18" charset="0"/>
              </a:rPr>
              <a:t>При заключении с гражданином трудового договора, дополнительно указываются следующие сведения:</a:t>
            </a:r>
          </a:p>
          <a:p>
            <a:pPr>
              <a:lnSpc>
                <a:spcPct val="90000"/>
              </a:lnSpc>
            </a:pPr>
            <a:r>
              <a:rPr lang="ru-RU" sz="1000" dirty="0">
                <a:latin typeface="Times New Roman" pitchFamily="18" charset="0"/>
                <a:ea typeface="Liberation Serif" panose="02020603050405020304" pitchFamily="18" charset="0"/>
                <a:cs typeface="Times New Roman" pitchFamily="18" charset="0"/>
              </a:rPr>
              <a:t>•дата и номер приказа (распоряжения) или иного решения работодателя о приеме гражданина </a:t>
            </a:r>
            <a:br>
              <a:rPr lang="ru-RU" sz="1000" dirty="0">
                <a:latin typeface="Times New Roman" pitchFamily="18" charset="0"/>
                <a:ea typeface="Liberation Serif" panose="02020603050405020304" pitchFamily="18" charset="0"/>
                <a:cs typeface="Times New Roman" pitchFamily="18" charset="0"/>
              </a:rPr>
            </a:br>
            <a:r>
              <a:rPr lang="ru-RU" sz="1000" dirty="0">
                <a:latin typeface="Times New Roman" pitchFamily="18" charset="0"/>
                <a:ea typeface="Liberation Serif" panose="02020603050405020304" pitchFamily="18" charset="0"/>
                <a:cs typeface="Times New Roman" pitchFamily="18" charset="0"/>
              </a:rPr>
              <a:t>на работу;</a:t>
            </a:r>
          </a:p>
          <a:p>
            <a:pPr>
              <a:lnSpc>
                <a:spcPct val="90000"/>
              </a:lnSpc>
            </a:pPr>
            <a:r>
              <a:rPr lang="ru-RU" sz="1000" dirty="0">
                <a:latin typeface="Times New Roman" pitchFamily="18" charset="0"/>
                <a:ea typeface="Liberation Serif" panose="02020603050405020304" pitchFamily="18" charset="0"/>
                <a:cs typeface="Times New Roman" pitchFamily="18" charset="0"/>
              </a:rPr>
              <a:t>•дата заключения трудового договора (дата начала работы);</a:t>
            </a:r>
          </a:p>
          <a:p>
            <a:pPr>
              <a:lnSpc>
                <a:spcPct val="90000"/>
              </a:lnSpc>
            </a:pPr>
            <a:r>
              <a:rPr lang="ru-RU" sz="1000" dirty="0">
                <a:latin typeface="Times New Roman" pitchFamily="18" charset="0"/>
                <a:ea typeface="Liberation Serif" panose="02020603050405020304" pitchFamily="18" charset="0"/>
                <a:cs typeface="Times New Roman" pitchFamily="18" charset="0"/>
              </a:rPr>
              <a:t>•срок, на который заключен трудовой договор (срок действия срочного трудового договора);</a:t>
            </a:r>
          </a:p>
          <a:p>
            <a:pPr>
              <a:lnSpc>
                <a:spcPct val="90000"/>
              </a:lnSpc>
            </a:pPr>
            <a:r>
              <a:rPr lang="ru-RU" sz="1000" dirty="0">
                <a:latin typeface="Times New Roman" pitchFamily="18" charset="0"/>
                <a:ea typeface="Liberation Serif" panose="02020603050405020304" pitchFamily="18" charset="0"/>
                <a:cs typeface="Times New Roman" pitchFamily="18" charset="0"/>
              </a:rPr>
              <a:t>•наименование должности в соответствии со штатным расписанием, а также структурное подразделение организации (при наличии);</a:t>
            </a:r>
          </a:p>
          <a:p>
            <a:pPr>
              <a:lnSpc>
                <a:spcPct val="90000"/>
              </a:lnSpc>
            </a:pPr>
            <a:r>
              <a:rPr lang="ru-RU" sz="1000" dirty="0">
                <a:latin typeface="Times New Roman" pitchFamily="18" charset="0"/>
                <a:ea typeface="Liberation Serif" panose="02020603050405020304" pitchFamily="18" charset="0"/>
                <a:cs typeface="Times New Roman" pitchFamily="18" charset="0"/>
              </a:rPr>
              <a:t>•должностные обязанности (основные направления поручаемой работы).</a:t>
            </a:r>
          </a:p>
          <a:p>
            <a:pPr>
              <a:lnSpc>
                <a:spcPct val="90000"/>
              </a:lnSpc>
            </a:pPr>
            <a:r>
              <a:rPr lang="ru-RU" sz="1000" b="1" dirty="0">
                <a:solidFill>
                  <a:srgbClr val="0000FF"/>
                </a:solidFill>
                <a:latin typeface="Times New Roman" pitchFamily="18" charset="0"/>
                <a:ea typeface="Liberation Serif" panose="02020603050405020304" pitchFamily="18" charset="0"/>
                <a:cs typeface="Times New Roman" pitchFamily="18" charset="0"/>
              </a:rPr>
              <a:t>При заключении с гражданином  гражданско-правового договора дополнительно указываются следующие сведения: </a:t>
            </a:r>
            <a:endParaRPr lang="ru-RU" sz="1000" dirty="0">
              <a:latin typeface="Times New Roman" pitchFamily="18" charset="0"/>
              <a:ea typeface="Liberation Serif" panose="02020603050405020304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ru-RU" sz="1000" dirty="0">
                <a:latin typeface="Times New Roman" pitchFamily="18" charset="0"/>
                <a:ea typeface="Liberation Serif" panose="02020603050405020304" pitchFamily="18" charset="0"/>
                <a:cs typeface="Times New Roman" pitchFamily="18" charset="0"/>
              </a:rPr>
              <a:t>•дата и номер гражданско-правового договора;</a:t>
            </a:r>
          </a:p>
          <a:p>
            <a:pPr>
              <a:lnSpc>
                <a:spcPct val="90000"/>
              </a:lnSpc>
            </a:pPr>
            <a:r>
              <a:rPr lang="ru-RU" sz="1000" dirty="0">
                <a:latin typeface="Times New Roman" pitchFamily="18" charset="0"/>
                <a:ea typeface="Liberation Serif" panose="02020603050405020304" pitchFamily="18" charset="0"/>
                <a:cs typeface="Times New Roman" pitchFamily="18" charset="0"/>
              </a:rPr>
              <a:t>•срок гражданско-правового договора (сроки начала и окончания выполнения работ (оказания услуг));</a:t>
            </a:r>
          </a:p>
          <a:p>
            <a:pPr>
              <a:lnSpc>
                <a:spcPct val="90000"/>
              </a:lnSpc>
            </a:pPr>
            <a:r>
              <a:rPr lang="ru-RU" sz="1000" dirty="0">
                <a:latin typeface="Times New Roman" pitchFamily="18" charset="0"/>
                <a:ea typeface="Liberation Serif" panose="02020603050405020304" pitchFamily="18" charset="0"/>
                <a:cs typeface="Times New Roman" pitchFamily="18" charset="0"/>
              </a:rPr>
              <a:t>•предмет гражданско-правового договора (с кратким описанием работы (услуги) и ее результата);</a:t>
            </a:r>
          </a:p>
          <a:p>
            <a:pPr>
              <a:lnSpc>
                <a:spcPct val="90000"/>
              </a:lnSpc>
            </a:pPr>
            <a:r>
              <a:rPr lang="ru-RU" sz="1000" dirty="0">
                <a:latin typeface="Times New Roman" pitchFamily="18" charset="0"/>
                <a:ea typeface="Liberation Serif" panose="02020603050405020304" pitchFamily="18" charset="0"/>
                <a:cs typeface="Times New Roman" pitchFamily="18" charset="0"/>
              </a:rPr>
              <a:t>•стоимость работы (услуги) по гражданско-правовому договору.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17"/>
          <a:stretch/>
        </p:blipFill>
        <p:spPr>
          <a:xfrm>
            <a:off x="6439923" y="4483180"/>
            <a:ext cx="5911767" cy="3845797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6716007" y="4585703"/>
            <a:ext cx="549400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ru-RU" sz="1200" b="1" dirty="0">
                <a:solidFill>
                  <a:schemeClr val="bg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Неисполнение обязанности по сообщению о заключении договора                   с бывшим государственным (муниципальным) служащим                      влечет административную ответственность </a:t>
            </a:r>
            <a:r>
              <a:rPr lang="ru-RU" sz="1200" b="1">
                <a:solidFill>
                  <a:schemeClr val="bg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по статье 19.29 </a:t>
            </a:r>
            <a:r>
              <a:rPr lang="ru-RU" sz="1200" b="1" dirty="0" err="1">
                <a:solidFill>
                  <a:schemeClr val="bg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КоАП</a:t>
            </a:r>
            <a:r>
              <a:rPr lang="ru-RU" sz="1200" b="1" dirty="0">
                <a:solidFill>
                  <a:schemeClr val="bg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РФ в виде штрафа:</a:t>
            </a:r>
          </a:p>
          <a:p>
            <a:pPr algn="ctr">
              <a:spcBef>
                <a:spcPts val="1200"/>
              </a:spcBef>
              <a:buFontTx/>
              <a:buChar char="-"/>
            </a:pPr>
            <a:r>
              <a:rPr lang="ru-RU" sz="1200" b="1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На граждан в размере от 2 тысяч до 4 тысяч рублей,</a:t>
            </a:r>
          </a:p>
          <a:p>
            <a:pPr algn="ctr">
              <a:spcBef>
                <a:spcPts val="1200"/>
              </a:spcBef>
              <a:buFontTx/>
              <a:buChar char="-"/>
            </a:pPr>
            <a:r>
              <a:rPr lang="ru-RU" sz="1200" b="1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На должностных лиц – от 20 тысяч до 50 тысяч рублей,</a:t>
            </a:r>
          </a:p>
          <a:p>
            <a:pPr algn="ctr">
              <a:spcBef>
                <a:spcPts val="1200"/>
              </a:spcBef>
              <a:buFontTx/>
              <a:buChar char="-"/>
            </a:pPr>
            <a:r>
              <a:rPr lang="ru-RU" sz="1200" b="1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На юридических лиц – от 100 тысяч до 500 тысяч рублей.</a:t>
            </a:r>
          </a:p>
          <a:p>
            <a:pPr algn="ctr">
              <a:spcBef>
                <a:spcPts val="1200"/>
              </a:spcBef>
            </a:pPr>
            <a:endParaRPr lang="ru-RU" sz="1200" b="1" dirty="0">
              <a:solidFill>
                <a:schemeClr val="bg1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393" y="2032993"/>
            <a:ext cx="621440" cy="62144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86" y="4878496"/>
            <a:ext cx="692092" cy="692092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3797" y="449859"/>
            <a:ext cx="854415" cy="757476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0037" y="4357754"/>
            <a:ext cx="882048" cy="90679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6235" y="2343713"/>
            <a:ext cx="2324610" cy="274293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86235" y="2722927"/>
            <a:ext cx="2152140" cy="15573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ru-RU" sz="1400" b="1" dirty="0">
                <a:solidFill>
                  <a:srgbClr val="0000FF"/>
                </a:solidFill>
                <a:latin typeface="Times New Roman" pitchFamily="18" charset="0"/>
                <a:ea typeface="Liberation Serif" panose="02020603050405020304" pitchFamily="18" charset="0"/>
                <a:cs typeface="Times New Roman" pitchFamily="18" charset="0"/>
              </a:rPr>
              <a:t>Федеральный закон от 25.12.2008 № 273-ФЗ «О противодействии коррупции»</a:t>
            </a:r>
          </a:p>
          <a:p>
            <a:pPr algn="ctr">
              <a:lnSpc>
                <a:spcPct val="85000"/>
              </a:lnSpc>
            </a:pPr>
            <a:endParaRPr lang="ru-RU" sz="1400" b="1" dirty="0">
              <a:solidFill>
                <a:srgbClr val="0000FF"/>
              </a:solidFill>
              <a:latin typeface="Times New Roman" pitchFamily="18" charset="0"/>
              <a:ea typeface="Liberation Serif" panose="02020603050405020304" pitchFamily="18" charset="0"/>
              <a:cs typeface="Times New Roman" pitchFamily="18" charset="0"/>
            </a:endParaRPr>
          </a:p>
          <a:p>
            <a:pPr algn="ctr">
              <a:lnSpc>
                <a:spcPct val="85000"/>
              </a:lnSpc>
            </a:pPr>
            <a:r>
              <a:rPr lang="ru-RU" sz="1400" b="1" dirty="0">
                <a:solidFill>
                  <a:srgbClr val="0000FF"/>
                </a:solidFill>
                <a:latin typeface="Times New Roman" pitchFamily="18" charset="0"/>
                <a:ea typeface="Liberation Serif" panose="02020603050405020304" pitchFamily="18" charset="0"/>
                <a:cs typeface="Times New Roman" pitchFamily="18" charset="0"/>
              </a:rPr>
              <a:t>Статья 64.1 Трудового кодекса Российской Федерации</a:t>
            </a:r>
            <a:endParaRPr lang="ru-RU" sz="1400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-1" y="447675"/>
            <a:ext cx="1983783" cy="1485900"/>
          </a:xfrm>
          <a:prstGeom prst="rect">
            <a:avLst/>
          </a:prstGeom>
          <a:noFill/>
        </p:spPr>
      </p:pic>
      <p:pic>
        <p:nvPicPr>
          <p:cNvPr id="1028" name="Picture 4" descr="Picture background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751915" y="5372100"/>
            <a:ext cx="1642533" cy="9239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2804631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212</TotalTime>
  <Words>591</Words>
  <Application>Microsoft Office PowerPoint</Application>
  <PresentationFormat>Широкоэкранный</PresentationFormat>
  <Paragraphs>33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Liberation Serif</vt:lpstr>
      <vt:lpstr>Times New Roman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Овчинникова Елена Александровна</dc:creator>
  <cp:lastModifiedBy>Хижняк Татьяна Григорьевна</cp:lastModifiedBy>
  <cp:revision>38</cp:revision>
  <dcterms:created xsi:type="dcterms:W3CDTF">2024-09-18T10:41:48Z</dcterms:created>
  <dcterms:modified xsi:type="dcterms:W3CDTF">2025-04-24T23:00:48Z</dcterms:modified>
</cp:coreProperties>
</file>